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2" r:id="rId4"/>
    <p:sldId id="263" r:id="rId5"/>
    <p:sldId id="258" r:id="rId6"/>
    <p:sldId id="266" r:id="rId7"/>
    <p:sldId id="259" r:id="rId8"/>
    <p:sldId id="261" r:id="rId9"/>
    <p:sldId id="265" r:id="rId10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59"/>
  </p:normalViewPr>
  <p:slideViewPr>
    <p:cSldViewPr snapToGrid="0" snapToObjects="1">
      <p:cViewPr varScale="1">
        <p:scale>
          <a:sx n="81" d="100"/>
          <a:sy n="81" d="100"/>
        </p:scale>
        <p:origin x="60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EE195-C105-0449-A9FB-2FE435DB0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EB931-343D-8044-8637-4558C2C95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F8CB1-F1B8-9045-814C-D5CD93A01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en-UA" smtClean="0"/>
              <a:t>11/18/2022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2D01A-7743-A64D-A1EF-CCAE94951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0F9D0-38CD-C648-B2C5-DC17F682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en-UA" smtClean="0"/>
              <a:t>‹#›</a:t>
            </a:fld>
            <a:endParaRPr lang="en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7605B8-375F-1843-BF1B-A07EAA3025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6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AA562-1123-6F4D-AC96-517024E7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B56592-0C8C-E347-A1F7-BBE557724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726ED-B77B-664D-A274-7A7CCD02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en-UA" smtClean="0"/>
              <a:t>11/18/2022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0090F-1151-164B-AAF9-4EFBDE029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4D58B-919E-534A-A566-5A5D109B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6516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36DDF1-F418-BB4A-8652-DF89E1549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E161D4-679C-534E-B18C-1B81BCF22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33A01-0B81-2D43-B649-2836A589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en-UA" smtClean="0"/>
              <a:t>11/18/2022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8EBEE-2952-2D46-8D62-815BF5F9A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146B3-25DA-E540-AF7E-0FFD25E8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89530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EEB7E-2DBD-F946-A1A5-C366275F4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432A4-B009-7042-A240-007D64F3E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63B0C-D58B-0945-9A07-0C271DF8C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en-UA" smtClean="0"/>
              <a:t>11/18/2022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1B56A-D44E-AD49-8D86-2114B8A1B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A6A71-91DF-A745-B741-69EC0D98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2752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499E-A806-E44C-9B98-0CFFCD8C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D87B9-888E-1A4F-8C17-F74D37F49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AA31F-6BB4-8440-9118-4B339681D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en-UA" smtClean="0"/>
              <a:t>11/18/2022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0AB5D-1641-0F43-BC12-1DC63241D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0029A-420E-BA4C-8DC2-8D2221E6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5490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F40C-AD01-884C-B005-610B0E8E0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15A58-27AC-2843-AA89-66B8B2500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47D573-63D4-8F44-A1C0-FCD71D515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A4D90-E6BC-024D-A9F6-1F04A264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en-UA" smtClean="0"/>
              <a:t>11/18/2022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CBA43-E42A-C943-9A98-D9974B128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41BBD-B66D-984B-BDCB-725B6A6B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1669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45A07-09FE-A644-8F3F-5FA195181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34D38-4673-4849-BE7A-61C1A2ED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BB178-1A55-294D-A5FA-EFF0AA519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B1F9A2-1C07-9844-83C2-4B430CE10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425AE-0215-DB44-9C85-2FFBE6BC4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F1BCD8-1677-1041-A4D1-6A5B1E1BE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en-UA" smtClean="0"/>
              <a:t>11/18/2022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3BD160-8BB5-EC4F-B29A-FF7AD6B41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05B4D0-D697-7C41-B05C-16D721978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9388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CA8C7-3261-B346-847B-30BFBABF0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852E49-FE7C-E14F-8E2F-2C3180DA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en-UA" smtClean="0"/>
              <a:t>11/18/2022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7DDC9-75FE-BC41-A1FC-C9C2221B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2A1E3-13B0-4C44-BCAD-61A1E395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71272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30CB02-52A4-D44E-A76E-634F061E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en-UA" smtClean="0"/>
              <a:t>11/18/2022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6EB864-22BF-4840-AA08-7E155F395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813FD-6ADC-1B4B-8D24-441A003E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81643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1DC22-CD07-084C-9029-17B81BF9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4E8EE-3FF7-9145-8098-82BB3D112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F1687-C97D-8A49-8117-5B23280B4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12D009-E375-1446-B13C-1FEEF8D75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en-UA" smtClean="0"/>
              <a:t>11/18/2022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A1FF5-0F7C-D34F-9D77-B249E1101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17B3A-C53A-9246-BF99-9BFA49CAB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1120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BC026-8D10-9C4B-ABF9-CF286AA91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62F69A-76D3-A94D-9327-D7839E6BB6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E33E9-ABD1-3843-A855-85A35582F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3464C-2B34-6D46-9081-C3108F8C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en-UA" smtClean="0"/>
              <a:t>11/18/2022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193454-9970-0543-A50A-855B228C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3592F-2038-C640-8D70-0784CDA41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3041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639724-7379-7345-BF21-A7B085BA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B3DF6-F243-C346-9EFD-F1B232846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7B167-B9ED-1A47-8B66-D46DBC181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DA979-FA07-5548-88E0-15C2F5FBA35A}" type="datetimeFigureOut">
              <a:rPr lang="en-UA" smtClean="0"/>
              <a:t>11/18/2022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C1FB9-BA07-4D4F-9EF0-1DA84D1B98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03589-F2F3-2045-8B39-41873FE94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FA410-3B96-DD46-93FA-33D9F53699DF}" type="slidenum">
              <a:rPr lang="en-UA" smtClean="0"/>
              <a:t>‹#›</a:t>
            </a:fld>
            <a:endParaRPr lang="en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BB452D-0902-594A-B7D5-9D29EDF62CD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6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67996-4F16-F94F-BB59-52777B282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7604" y="2499434"/>
            <a:ext cx="9144000" cy="2387600"/>
          </a:xfrm>
        </p:spPr>
        <p:txBody>
          <a:bodyPr>
            <a:normAutofit/>
          </a:bodyPr>
          <a:lstStyle/>
          <a:p>
            <a:pPr algn="l"/>
            <a:endParaRPr lang="ru-RU" sz="3200" b="0" i="0" u="none" strike="noStrike" dirty="0">
              <a:effectLst/>
              <a:latin typeface="YS Text"/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65F950E1-D5F5-4246-8ADD-F1A9242CB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355749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789E633-5C22-0B4B-A560-3FD84DD52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075" y="2556026"/>
            <a:ext cx="5998291" cy="223977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5C4D5F-558D-2548-A940-00B4C5318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37" y="281465"/>
            <a:ext cx="8293659" cy="229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9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67996-4F16-F94F-BB59-52777B282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046" y="1093076"/>
            <a:ext cx="8827316" cy="4678332"/>
          </a:xfrm>
        </p:spPr>
        <p:txBody>
          <a:bodyPr>
            <a:noAutofit/>
          </a:bodyPr>
          <a:lstStyle/>
          <a:p>
            <a:pPr algn="l" defTabSz="914400" eaLnBrk="1" hangingPunct="1">
              <a:defRPr/>
            </a:pPr>
            <a:r>
              <a:rPr lang="en-US" altLang="ru-RU" sz="1400" b="1" dirty="0">
                <a:solidFill>
                  <a:srgbClr val="FD7403"/>
                </a:solidFill>
                <a:latin typeface="Arial" charset="0"/>
                <a:cs typeface="Arial" charset="0"/>
              </a:rPr>
              <a:t>		</a:t>
            </a:r>
            <a:r>
              <a:rPr lang="ru-RU" altLang="ru-RU" sz="1400" b="1" dirty="0" smtClean="0">
                <a:latin typeface="Arial" charset="0"/>
                <a:cs typeface="Arial" charset="0"/>
              </a:rPr>
              <a:t>Обучающиеся </a:t>
            </a:r>
            <a:r>
              <a:rPr lang="ru-RU" altLang="ru-RU" sz="1400" b="1" dirty="0">
                <a:latin typeface="Arial" charset="0"/>
                <a:cs typeface="Arial" charset="0"/>
              </a:rPr>
              <a:t>Университета обязаны</a:t>
            </a:r>
            <a:r>
              <a:rPr lang="ru-RU" altLang="ru-RU" sz="1400" b="1" dirty="0" smtClean="0">
                <a:latin typeface="Arial" charset="0"/>
                <a:cs typeface="Arial" charset="0"/>
              </a:rPr>
              <a:t>:</a:t>
            </a:r>
            <a:br>
              <a:rPr lang="ru-RU" altLang="ru-RU" sz="1400" b="1" dirty="0" smtClean="0">
                <a:latin typeface="Arial" charset="0"/>
                <a:cs typeface="Arial" charset="0"/>
              </a:rPr>
            </a:br>
            <a:r>
              <a:rPr lang="ru-RU" altLang="ru-RU" sz="1400" b="1" dirty="0">
                <a:latin typeface="Arial" charset="0"/>
                <a:cs typeface="Arial" charset="0"/>
              </a:rPr>
              <a:t/>
            </a:r>
            <a:br>
              <a:rPr lang="ru-RU" altLang="ru-RU" sz="1400" b="1" dirty="0">
                <a:latin typeface="Arial" charset="0"/>
                <a:cs typeface="Arial" charset="0"/>
              </a:rPr>
            </a:br>
            <a:r>
              <a:rPr lang="en-US" altLang="ru-RU" sz="1400" b="1" dirty="0">
                <a:solidFill>
                  <a:srgbClr val="FD7403"/>
                </a:solidFill>
                <a:latin typeface="Arial" charset="0"/>
                <a:cs typeface="Arial" charset="0"/>
              </a:rPr>
              <a:t>	</a:t>
            </a:r>
            <a:r>
              <a:rPr lang="en-US" altLang="ru-RU" sz="1400" dirty="0">
                <a:latin typeface="Arial" charset="0"/>
                <a:cs typeface="Arial" charset="0"/>
              </a:rPr>
              <a:t> - </a:t>
            </a:r>
            <a:r>
              <a:rPr lang="ru-RU" altLang="ru-RU" sz="1400" dirty="0">
                <a:latin typeface="Arial" charset="0"/>
                <a:cs typeface="Arial" charset="0"/>
              </a:rPr>
              <a:t>овладевать теоретическими знаниями, практическими навыками и современными методами исследований по избранному направлению подготовки;</a:t>
            </a:r>
            <a:br>
              <a:rPr lang="ru-RU" altLang="ru-RU" sz="1400" dirty="0">
                <a:latin typeface="Arial" charset="0"/>
                <a:cs typeface="Arial" charset="0"/>
              </a:rPr>
            </a:br>
            <a:r>
              <a:rPr lang="en-US" altLang="ru-RU" sz="1400" dirty="0">
                <a:latin typeface="Arial" charset="0"/>
                <a:cs typeface="Arial" charset="0"/>
              </a:rPr>
              <a:t>	- </a:t>
            </a:r>
            <a:r>
              <a:rPr lang="ru-RU" altLang="ru-RU" sz="1400" dirty="0">
                <a:latin typeface="Arial" charset="0"/>
                <a:cs typeface="Arial" charset="0"/>
              </a:rPr>
              <a:t>посещать все виды учебных занятий в университете и выполнять в установленные сроки все виды заданий, предусмотренные учебными планами и образовательными программами;</a:t>
            </a:r>
            <a:br>
              <a:rPr lang="ru-RU" altLang="ru-RU" sz="1400" dirty="0">
                <a:latin typeface="Arial" charset="0"/>
                <a:cs typeface="Arial" charset="0"/>
              </a:rPr>
            </a:br>
            <a:r>
              <a:rPr lang="en-US" altLang="ru-RU" sz="1400" dirty="0">
                <a:latin typeface="Arial" charset="0"/>
                <a:cs typeface="Arial" charset="0"/>
              </a:rPr>
              <a:t>	- </a:t>
            </a:r>
            <a:r>
              <a:rPr lang="ru-RU" altLang="ru-RU" sz="1400" dirty="0">
                <a:latin typeface="Arial" charset="0"/>
                <a:cs typeface="Arial" charset="0"/>
              </a:rPr>
              <a:t>не допускать нарушений учебной дисциплины, своевременно выполнять все распоряжения и предписания руководства Университета, а также соответствующего структурного подразделения;</a:t>
            </a:r>
            <a:br>
              <a:rPr lang="ru-RU" altLang="ru-RU" sz="1400" dirty="0">
                <a:latin typeface="Arial" charset="0"/>
                <a:cs typeface="Arial" charset="0"/>
              </a:rPr>
            </a:br>
            <a:r>
              <a:rPr lang="en-US" altLang="ru-RU" sz="1400" dirty="0">
                <a:latin typeface="Arial" charset="0"/>
                <a:cs typeface="Arial" charset="0"/>
              </a:rPr>
              <a:t>	- </a:t>
            </a:r>
            <a:r>
              <a:rPr lang="ru-RU" altLang="ru-RU" sz="1400" dirty="0">
                <a:latin typeface="Arial" charset="0"/>
                <a:cs typeface="Arial" charset="0"/>
              </a:rPr>
              <a:t>Предоставить вместе с заявлением оформленный в установленном порядке обходной лист при отчислении из университета;</a:t>
            </a:r>
            <a:br>
              <a:rPr lang="ru-RU" altLang="ru-RU" sz="1400" dirty="0">
                <a:latin typeface="Arial" charset="0"/>
                <a:cs typeface="Arial" charset="0"/>
              </a:rPr>
            </a:br>
            <a:r>
              <a:rPr lang="en-US" altLang="ru-RU" sz="1400" dirty="0">
                <a:latin typeface="Arial" charset="0"/>
                <a:cs typeface="Arial" charset="0"/>
              </a:rPr>
              <a:t>	- </a:t>
            </a:r>
            <a:r>
              <a:rPr lang="ru-RU" altLang="ru-RU" sz="1400" dirty="0">
                <a:latin typeface="Arial" charset="0"/>
                <a:cs typeface="Arial" charset="0"/>
              </a:rPr>
              <a:t>поддерживать чистоту и порядок в Университете;</a:t>
            </a:r>
            <a:br>
              <a:rPr lang="ru-RU" altLang="ru-RU" sz="1400" dirty="0">
                <a:latin typeface="Arial" charset="0"/>
                <a:cs typeface="Arial" charset="0"/>
              </a:rPr>
            </a:br>
            <a:r>
              <a:rPr lang="en-US" altLang="ru-RU" sz="1400" dirty="0">
                <a:latin typeface="Arial" charset="0"/>
                <a:cs typeface="Arial" charset="0"/>
              </a:rPr>
              <a:t>	- </a:t>
            </a:r>
            <a:r>
              <a:rPr lang="ru-RU" altLang="ru-RU" sz="1400" dirty="0">
                <a:latin typeface="Arial" charset="0"/>
                <a:cs typeface="Arial" charset="0"/>
              </a:rPr>
              <a:t>нести ответственность за причинение материального ущерба Университету;</a:t>
            </a:r>
            <a:br>
              <a:rPr lang="ru-RU" altLang="ru-RU" sz="1400" dirty="0">
                <a:latin typeface="Arial" charset="0"/>
                <a:cs typeface="Arial" charset="0"/>
              </a:rPr>
            </a:br>
            <a:r>
              <a:rPr lang="ru-RU" altLang="ru-RU" sz="1400" dirty="0">
                <a:latin typeface="Arial" charset="0"/>
                <a:cs typeface="Arial" charset="0"/>
              </a:rPr>
              <a:t>соблюдать правила поведения в общественных местах;</a:t>
            </a:r>
            <a:br>
              <a:rPr lang="ru-RU" altLang="ru-RU" sz="1400" dirty="0">
                <a:latin typeface="Arial" charset="0"/>
                <a:cs typeface="Arial" charset="0"/>
              </a:rPr>
            </a:br>
            <a:r>
              <a:rPr lang="en-US" altLang="ru-RU" sz="1400" dirty="0">
                <a:latin typeface="Arial" charset="0"/>
                <a:cs typeface="Arial" charset="0"/>
              </a:rPr>
              <a:t>	- </a:t>
            </a:r>
            <a:r>
              <a:rPr lang="ru-RU" altLang="ru-RU" sz="1400" dirty="0">
                <a:latin typeface="Arial" charset="0"/>
                <a:cs typeface="Arial" charset="0"/>
              </a:rPr>
              <a:t>при неявке на занятии по уважительным причинам обучающийся обязан сообщить об этом в дирекцию института, деканат факультета и в первый день явки в Университет предоставить данные о причинах пропуска занятий.</a:t>
            </a:r>
            <a:br>
              <a:rPr lang="ru-RU" altLang="ru-RU" sz="1400" dirty="0">
                <a:latin typeface="Arial" charset="0"/>
                <a:cs typeface="Arial" charset="0"/>
              </a:rPr>
            </a:br>
            <a:r>
              <a:rPr lang="en-US" altLang="ru-RU" sz="1400" dirty="0">
                <a:latin typeface="Arial" charset="0"/>
                <a:cs typeface="Arial" charset="0"/>
              </a:rPr>
              <a:t>	- </a:t>
            </a:r>
            <a:r>
              <a:rPr lang="ru-RU" altLang="ru-RU" sz="1400" dirty="0">
                <a:latin typeface="Arial" charset="0"/>
                <a:cs typeface="Arial" charset="0"/>
              </a:rPr>
              <a:t>соблюдать настоящие Правила внутреннего распорядка и все нормативные документы, касающиеся всех вопросов жизнедеятельности, обучающихся в университете;</a:t>
            </a:r>
            <a:br>
              <a:rPr lang="ru-RU" altLang="ru-RU" sz="1400" dirty="0">
                <a:latin typeface="Arial" charset="0"/>
                <a:cs typeface="Arial" charset="0"/>
              </a:rPr>
            </a:br>
            <a:r>
              <a:rPr lang="ru-RU" altLang="ru-RU" sz="1400" dirty="0">
                <a:latin typeface="Arial" charset="0"/>
                <a:cs typeface="Arial" charset="0"/>
              </a:rPr>
              <a:t> </a:t>
            </a:r>
            <a:r>
              <a:rPr lang="en-US" altLang="ru-RU" sz="1400" dirty="0">
                <a:latin typeface="Arial" charset="0"/>
                <a:cs typeface="Arial" charset="0"/>
              </a:rPr>
              <a:t>	- </a:t>
            </a:r>
            <a:r>
              <a:rPr lang="ru-RU" altLang="ru-RU" sz="1400" dirty="0">
                <a:latin typeface="Arial" charset="0"/>
                <a:cs typeface="Arial" charset="0"/>
              </a:rPr>
              <a:t>соблюдать правила проживания в студенческом общежитии, санатории - профилактории;</a:t>
            </a:r>
            <a:br>
              <a:rPr lang="ru-RU" altLang="ru-RU" sz="1400" dirty="0">
                <a:latin typeface="Arial" charset="0"/>
                <a:cs typeface="Arial" charset="0"/>
              </a:rPr>
            </a:br>
            <a:r>
              <a:rPr lang="en-US" altLang="ru-RU" sz="1400" dirty="0">
                <a:latin typeface="Arial" charset="0"/>
                <a:cs typeface="Arial" charset="0"/>
              </a:rPr>
              <a:t>	- </a:t>
            </a:r>
            <a:r>
              <a:rPr lang="ru-RU" altLang="ru-RU" sz="1400" dirty="0">
                <a:latin typeface="Arial" charset="0"/>
                <a:cs typeface="Arial" charset="0"/>
              </a:rPr>
              <a:t>соблюдать Устав университета.</a:t>
            </a:r>
            <a:br>
              <a:rPr lang="ru-RU" altLang="ru-RU" sz="1400" dirty="0">
                <a:latin typeface="Arial" charset="0"/>
                <a:cs typeface="Arial" charset="0"/>
              </a:rPr>
            </a:br>
            <a:endParaRPr lang="ru-RU" altLang="ru-RU" sz="1400" dirty="0">
              <a:latin typeface="Arial" charset="0"/>
              <a:cs typeface="Arial" charset="0"/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65F950E1-D5F5-4246-8ADD-F1A9242CB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0046" y="615891"/>
            <a:ext cx="8827317" cy="477185"/>
          </a:xfrm>
        </p:spPr>
        <p:txBody>
          <a:bodyPr/>
          <a:lstStyle/>
          <a:p>
            <a:r>
              <a:rPr lang="ru-RU" b="1" i="1" dirty="0">
                <a:latin typeface="YS Text"/>
                <a:ea typeface="+mj-ea"/>
                <a:cs typeface="+mj-cs"/>
              </a:rPr>
              <a:t>Основные обязанности обучающихся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656BCE-111E-614F-B391-5E872DEC4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945"/>
            <a:ext cx="1266729" cy="11640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33FE7E-CE4C-CA41-A69E-41204C996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598" y="-70945"/>
            <a:ext cx="2184520" cy="137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67996-4F16-F94F-BB59-52777B282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6728" y="522514"/>
            <a:ext cx="9064765" cy="5541679"/>
          </a:xfrm>
        </p:spPr>
        <p:txBody>
          <a:bodyPr>
            <a:noAutofit/>
          </a:bodyPr>
          <a:lstStyle/>
          <a:p>
            <a:r>
              <a:rPr lang="ru-RU" sz="2300" dirty="0" smtClean="0">
                <a:latin typeface="YS Text"/>
              </a:rPr>
              <a:t/>
            </a:r>
            <a:br>
              <a:rPr lang="ru-RU" sz="2300" dirty="0" smtClean="0">
                <a:latin typeface="YS Text"/>
              </a:rPr>
            </a:br>
            <a:r>
              <a:rPr lang="ru-RU" sz="2300" dirty="0">
                <a:latin typeface="YS Text"/>
              </a:rPr>
              <a:t/>
            </a:r>
            <a:br>
              <a:rPr lang="ru-RU" sz="2300" dirty="0">
                <a:latin typeface="YS Text"/>
              </a:rPr>
            </a:br>
            <a:r>
              <a:rPr lang="ru-RU" sz="2300" dirty="0" smtClean="0">
                <a:latin typeface="YS Text"/>
              </a:rPr>
              <a:t/>
            </a:r>
            <a:br>
              <a:rPr lang="ru-RU" sz="2300" dirty="0" smtClean="0">
                <a:latin typeface="YS Text"/>
              </a:rPr>
            </a:br>
            <a:r>
              <a:rPr lang="ru-RU" sz="2300" dirty="0" smtClean="0">
                <a:latin typeface="YS Text"/>
              </a:rPr>
              <a:t/>
            </a:r>
            <a:br>
              <a:rPr lang="ru-RU" sz="2300" dirty="0" smtClean="0">
                <a:latin typeface="YS Text"/>
              </a:rPr>
            </a:br>
            <a:r>
              <a:rPr lang="ru-RU" sz="2300" dirty="0">
                <a:latin typeface="YS Text"/>
              </a:rPr>
              <a:t/>
            </a:r>
            <a:br>
              <a:rPr lang="ru-RU" sz="2300" dirty="0">
                <a:latin typeface="YS Text"/>
              </a:rPr>
            </a:br>
            <a:r>
              <a:rPr lang="ru-RU" sz="2300" dirty="0" smtClean="0">
                <a:latin typeface="YS Text"/>
              </a:rPr>
              <a:t/>
            </a:r>
            <a:br>
              <a:rPr lang="ru-RU" sz="2300" dirty="0" smtClean="0">
                <a:latin typeface="YS Text"/>
              </a:rPr>
            </a:br>
            <a:r>
              <a:rPr lang="ru-RU" sz="2300" dirty="0">
                <a:latin typeface="YS Text"/>
              </a:rPr>
              <a:t/>
            </a:r>
            <a:br>
              <a:rPr lang="ru-RU" sz="2300" dirty="0">
                <a:latin typeface="YS Text"/>
              </a:rPr>
            </a:br>
            <a:r>
              <a:rPr lang="ru-RU" sz="2300" dirty="0" smtClean="0">
                <a:latin typeface="YS Text"/>
              </a:rPr>
              <a:t/>
            </a:r>
            <a:br>
              <a:rPr lang="ru-RU" sz="2300" dirty="0" smtClean="0">
                <a:latin typeface="YS Text"/>
              </a:rPr>
            </a:br>
            <a:r>
              <a:rPr lang="ru-RU" sz="2200" dirty="0" smtClean="0">
                <a:latin typeface="YS Text"/>
              </a:rPr>
              <a:t>В </a:t>
            </a:r>
            <a:r>
              <a:rPr lang="ru-RU" sz="2200" dirty="0">
                <a:latin typeface="YS Text"/>
              </a:rPr>
              <a:t>пункте 3.1 правил внутреннего распорядка для обучающихся в федеральном государственном бюджетном образовательном учреждении высшего образования «РЭУ им. Г. В. Плеханова» сказано:</a:t>
            </a:r>
            <a:br>
              <a:rPr lang="ru-RU" sz="2200" dirty="0">
                <a:latin typeface="YS Text"/>
              </a:rPr>
            </a:br>
            <a:r>
              <a:rPr lang="ru-RU" sz="2200" dirty="0">
                <a:latin typeface="YS Text"/>
              </a:rPr>
              <a:t> • бережно и аккуратно относиться к учебным и иным помещениям, оборудованию, учебным пособиям, литературе, приборам, другому имуществу Университета;</a:t>
            </a:r>
            <a:br>
              <a:rPr lang="ru-RU" sz="2200" dirty="0">
                <a:latin typeface="YS Text"/>
              </a:rPr>
            </a:br>
            <a:r>
              <a:rPr lang="ru-RU" sz="2200" dirty="0">
                <a:latin typeface="YS Text"/>
              </a:rPr>
              <a:t>• нести материальную ответственность за ущерб, причиненный имуществу Университета, в соответствии с нормами действующего законодательства;</a:t>
            </a:r>
            <a:br>
              <a:rPr lang="ru-RU" sz="2200" dirty="0">
                <a:latin typeface="YS Text"/>
              </a:rPr>
            </a:br>
            <a:r>
              <a:rPr lang="ru-RU" sz="2200" dirty="0">
                <a:latin typeface="YS Text"/>
              </a:rPr>
              <a:t>•своевременно исполнять приказы и распоряжения администрации Университета, соблюдать требования Устава Университета, настоящие Правила, Правила проживания в общежитиях, Правила пользования библиотечным фондом Университета и иные локальные нормативные акты Университета;</a:t>
            </a:r>
            <a:br>
              <a:rPr lang="ru-RU" sz="2200" dirty="0">
                <a:latin typeface="YS Text"/>
              </a:rPr>
            </a:br>
            <a:endParaRPr lang="ru-RU" sz="2200" dirty="0">
              <a:latin typeface="YS Text"/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65F950E1-D5F5-4246-8ADD-F1A9242CB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355749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656BCE-111E-614F-B391-5E872DEC4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945"/>
            <a:ext cx="1266729" cy="11640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33FE7E-CE4C-CA41-A69E-41204C996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598" y="-70945"/>
            <a:ext cx="2184520" cy="137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5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67996-4F16-F94F-BB59-52777B282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3411" y="1009403"/>
            <a:ext cx="9038116" cy="449774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YS Text"/>
              </a:rPr>
              <a:t/>
            </a:r>
            <a:br>
              <a:rPr lang="en-US" sz="2400" dirty="0">
                <a:latin typeface="YS Text"/>
              </a:rPr>
            </a:br>
            <a:r>
              <a:rPr lang="ru-RU" sz="2400" dirty="0" smtClean="0">
                <a:latin typeface="YS Text"/>
              </a:rPr>
              <a:t/>
            </a:r>
            <a:br>
              <a:rPr lang="ru-RU" sz="2400" dirty="0" smtClean="0">
                <a:latin typeface="YS Text"/>
              </a:rPr>
            </a:br>
            <a:r>
              <a:rPr lang="ru-RU" sz="2300" dirty="0" smtClean="0">
                <a:latin typeface="YS Text"/>
              </a:rPr>
              <a:t>Так </a:t>
            </a:r>
            <a:r>
              <a:rPr lang="ru-RU" sz="2300" dirty="0">
                <a:latin typeface="YS Text"/>
              </a:rPr>
              <a:t>же, в договоре об образовательных услугах нашего техникума, который вы все подписывали, в пункте 2.7 написаны обязанности обучающегося, которые гласят: </a:t>
            </a:r>
            <a:br>
              <a:rPr lang="ru-RU" sz="2300" dirty="0">
                <a:latin typeface="YS Text"/>
              </a:rPr>
            </a:br>
            <a:r>
              <a:rPr lang="ru-RU" sz="2300" dirty="0">
                <a:latin typeface="YS Text"/>
              </a:rPr>
              <a:t>2.7.1. соблюдать Устав, требования внутреннего распорядка Исполнителя, правила техники безопасности, пожарной̆ безопасности и иных локальных нормативных актов Исполнителя;</a:t>
            </a:r>
            <a:br>
              <a:rPr lang="ru-RU" sz="2300" dirty="0">
                <a:latin typeface="YS Text"/>
              </a:rPr>
            </a:br>
            <a:r>
              <a:rPr lang="ru-RU" sz="2300" dirty="0">
                <a:latin typeface="YS Text"/>
              </a:rPr>
              <a:t>2.7.2. бережно относиться к имуществу Исполнителя. Возмещать ущерб, </a:t>
            </a:r>
            <a:r>
              <a:rPr lang="ru-RU" sz="2300" dirty="0" smtClean="0">
                <a:latin typeface="YS Text"/>
              </a:rPr>
              <a:t>причинённый̆ </a:t>
            </a:r>
            <a:r>
              <a:rPr lang="ru-RU" sz="2300" dirty="0">
                <a:latin typeface="YS Text"/>
              </a:rPr>
              <a:t>имуществу Исполнителя, в соответствии с законодательством </a:t>
            </a:r>
            <a:r>
              <a:rPr lang="ru-RU" sz="2300" dirty="0" smtClean="0">
                <a:latin typeface="YS Text"/>
              </a:rPr>
              <a:t>Российской </a:t>
            </a:r>
            <a:r>
              <a:rPr lang="ru-RU" sz="2300" dirty="0">
                <a:latin typeface="YS Text"/>
              </a:rPr>
              <a:t>Федерации; </a:t>
            </a:r>
            <a:br>
              <a:rPr lang="ru-RU" sz="2300" dirty="0">
                <a:latin typeface="YS Text"/>
              </a:rPr>
            </a:br>
            <a:r>
              <a:rPr lang="ru-RU" sz="2300" dirty="0">
                <a:latin typeface="YS Text"/>
              </a:rPr>
              <a:t>2.7.3. уважительно относиться к другим обучающимся, преподавателям и иным сотрудникам Исполнителя. </a:t>
            </a:r>
            <a:br>
              <a:rPr lang="ru-RU" sz="2300" dirty="0">
                <a:latin typeface="YS Text"/>
              </a:rPr>
            </a:br>
            <a:endParaRPr lang="ru-RU" sz="2300" dirty="0">
              <a:latin typeface="YS Text"/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65F950E1-D5F5-4246-8ADD-F1A9242CB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355749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656BCE-111E-614F-B391-5E872DEC4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945"/>
            <a:ext cx="1266729" cy="11640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33FE7E-CE4C-CA41-A69E-41204C996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598" y="-70945"/>
            <a:ext cx="2184520" cy="137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67996-4F16-F94F-BB59-52777B282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164" y="1302727"/>
            <a:ext cx="8813226" cy="3016748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>
                <a:latin typeface="YS Text"/>
              </a:rPr>
              <a:t>За нарушение обучающимися в учебном заведении обязанностей, предусмотренных Уставом, настоящими правилами внутреннего распорядка в учебном заведении или иными локальными нормативными актами учебного заведения, к ним может быть применено одно из следующих дисциплинарных взысканий: </a:t>
            </a:r>
            <a:br>
              <a:rPr lang="ru-RU" sz="2200" dirty="0" smtClean="0">
                <a:latin typeface="YS Text"/>
              </a:rPr>
            </a:br>
            <a:r>
              <a:rPr lang="en-US" sz="2200" dirty="0" smtClean="0">
                <a:latin typeface="YS Text"/>
              </a:rPr>
              <a:t>📌 </a:t>
            </a:r>
            <a:r>
              <a:rPr lang="ru-RU" sz="2200" dirty="0" smtClean="0">
                <a:latin typeface="YS Text"/>
              </a:rPr>
              <a:t>Замечание </a:t>
            </a:r>
            <a:br>
              <a:rPr lang="ru-RU" sz="2200" dirty="0" smtClean="0">
                <a:latin typeface="YS Text"/>
              </a:rPr>
            </a:br>
            <a:r>
              <a:rPr lang="en-US" sz="2200" dirty="0" smtClean="0">
                <a:latin typeface="YS Text"/>
              </a:rPr>
              <a:t>📌 </a:t>
            </a:r>
            <a:r>
              <a:rPr lang="ru-RU" sz="2200" dirty="0" smtClean="0">
                <a:latin typeface="YS Text"/>
              </a:rPr>
              <a:t>Выговор </a:t>
            </a:r>
            <a:br>
              <a:rPr lang="ru-RU" sz="2200" dirty="0" smtClean="0">
                <a:latin typeface="YS Text"/>
              </a:rPr>
            </a:br>
            <a:r>
              <a:rPr lang="en-US" sz="2200" dirty="0" smtClean="0">
                <a:latin typeface="YS Text"/>
              </a:rPr>
              <a:t>📌 </a:t>
            </a:r>
            <a:r>
              <a:rPr lang="ru-RU" sz="2200" dirty="0" smtClean="0">
                <a:latin typeface="YS Text"/>
              </a:rPr>
              <a:t>Отчисление из учебного</a:t>
            </a:r>
            <a:endParaRPr lang="ru-RU" sz="2200" b="0" i="0" u="none" strike="noStrike" dirty="0">
              <a:effectLst/>
              <a:latin typeface="YS Text"/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65F950E1-D5F5-4246-8ADD-F1A9242CB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355749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656BCE-111E-614F-B391-5E872DEC4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945"/>
            <a:ext cx="1266729" cy="11640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33FE7E-CE4C-CA41-A69E-41204C996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598" y="-70945"/>
            <a:ext cx="2184520" cy="13736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B50F06E-98F4-714C-9707-494A2214A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367" y="4319475"/>
            <a:ext cx="4445000" cy="149943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18353BD-F88F-FF4F-9BC2-25E319C4E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120" y="4319475"/>
            <a:ext cx="4495800" cy="141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F92B2E-9508-3944-876C-C5C7312AC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858" y="332509"/>
            <a:ext cx="4040563" cy="54507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767996-4F16-F94F-BB59-52777B282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3335" y="7525408"/>
            <a:ext cx="9144000" cy="4971117"/>
          </a:xfrm>
        </p:spPr>
        <p:txBody>
          <a:bodyPr>
            <a:noAutofit/>
          </a:bodyPr>
          <a:lstStyle/>
          <a:p>
            <a:pPr algn="l"/>
            <a:endParaRPr lang="ru-RU" sz="2400" dirty="0">
              <a:latin typeface="YS Text"/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65F950E1-D5F5-4246-8ADD-F1A9242CB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6421" y="1828798"/>
            <a:ext cx="3149827" cy="1262025"/>
          </a:xfrm>
        </p:spPr>
        <p:txBody>
          <a:bodyPr>
            <a:noAutofit/>
          </a:bodyPr>
          <a:lstStyle/>
          <a:p>
            <a:r>
              <a:rPr lang="ru-RU" sz="3200" dirty="0"/>
              <a:t>Пример иска, который может быть подан в отношении вас за порчу имущества техникума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656BCE-111E-614F-B391-5E872DEC4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0945"/>
            <a:ext cx="1266729" cy="11640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33FE7E-CE4C-CA41-A69E-41204C996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598" y="-70945"/>
            <a:ext cx="2184520" cy="137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67996-4F16-F94F-BB59-52777B282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2390" y="1805291"/>
            <a:ext cx="9144000" cy="3026702"/>
          </a:xfrm>
        </p:spPr>
        <p:txBody>
          <a:bodyPr>
            <a:noAutofit/>
          </a:bodyPr>
          <a:lstStyle/>
          <a:p>
            <a:pPr algn="l"/>
            <a:r>
              <a:rPr lang="ru-RU" sz="2400" b="0" i="0" u="none" strike="noStrike" dirty="0">
                <a:effectLst/>
                <a:latin typeface="YS Text"/>
              </a:rPr>
              <a:t/>
            </a:r>
            <a:br>
              <a:rPr lang="ru-RU" sz="2400" b="0" i="0" u="none" strike="noStrike" dirty="0">
                <a:effectLst/>
                <a:latin typeface="YS Text"/>
              </a:rPr>
            </a:br>
            <a:r>
              <a:rPr lang="ru-RU" sz="2400" b="0" i="0" u="none" strike="noStrike" dirty="0">
                <a:effectLst/>
                <a:latin typeface="YS Text"/>
              </a:rPr>
              <a:t>За причинение вреда имуществу техникума, вы подлежите дисциплинарной ответственности, а также можете быть привлечены к одной из мер предусмотренной законодательством:</a:t>
            </a:r>
            <a:br>
              <a:rPr lang="ru-RU" sz="2400" b="0" i="0" u="none" strike="noStrike" dirty="0">
                <a:effectLst/>
                <a:latin typeface="YS Text"/>
              </a:rPr>
            </a:br>
            <a:r>
              <a:rPr lang="ru-RU" sz="2400" b="0" i="0" u="none" strike="noStrike" dirty="0">
                <a:effectLst/>
                <a:latin typeface="YS Text"/>
              </a:rPr>
              <a:t>-Гражданско-правовая ответственность;</a:t>
            </a:r>
            <a:br>
              <a:rPr lang="ru-RU" sz="2400" b="0" i="0" u="none" strike="noStrike" dirty="0">
                <a:effectLst/>
                <a:latin typeface="YS Text"/>
              </a:rPr>
            </a:br>
            <a:r>
              <a:rPr lang="ru-RU" sz="2400" b="0" i="0" u="none" strike="noStrike" dirty="0">
                <a:effectLst/>
                <a:latin typeface="YS Text"/>
              </a:rPr>
              <a:t>-Административная ответственность;</a:t>
            </a:r>
            <a:br>
              <a:rPr lang="ru-RU" sz="2400" b="0" i="0" u="none" strike="noStrike" dirty="0">
                <a:effectLst/>
                <a:latin typeface="YS Text"/>
              </a:rPr>
            </a:br>
            <a:r>
              <a:rPr lang="ru-RU" sz="2400" b="0" i="0" u="none" strike="noStrike" dirty="0">
                <a:effectLst/>
                <a:latin typeface="YS Text"/>
              </a:rPr>
              <a:t>-Уголовная ответственность.</a:t>
            </a:r>
            <a:br>
              <a:rPr lang="ru-RU" sz="2400" b="0" i="0" u="none" strike="noStrike" dirty="0">
                <a:effectLst/>
                <a:latin typeface="YS Text"/>
              </a:rPr>
            </a:br>
            <a:r>
              <a:rPr lang="ru-RU" sz="2400" b="0" i="0" u="none" strike="noStrike" dirty="0">
                <a:effectLst/>
                <a:latin typeface="YS Text"/>
              </a:rPr>
              <a:t>За причинение материального вреда собственности техникума, студенты будут нести наказания перед администрацией, а также переданы в компетентные органы.</a:t>
            </a: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65F950E1-D5F5-4246-8ADD-F1A9242CB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355749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656BCE-111E-614F-B391-5E872DEC4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945"/>
            <a:ext cx="1266729" cy="11640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33FE7E-CE4C-CA41-A69E-41204C996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598" y="-70945"/>
            <a:ext cx="2184520" cy="137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9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67996-4F16-F94F-BB59-52777B282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3411" y="830319"/>
            <a:ext cx="9144000" cy="4676826"/>
          </a:xfrm>
        </p:spPr>
        <p:txBody>
          <a:bodyPr>
            <a:noAutofit/>
          </a:bodyPr>
          <a:lstStyle/>
          <a:p>
            <a:pPr algn="l" fontAlgn="base"/>
            <a:r>
              <a:rPr lang="en-US" sz="2400" dirty="0">
                <a:latin typeface="YS Text"/>
              </a:rPr>
              <a:t/>
            </a:r>
            <a:br>
              <a:rPr lang="en-US" sz="2400" dirty="0">
                <a:latin typeface="YS Text"/>
              </a:rPr>
            </a:br>
            <a:r>
              <a:rPr lang="ru-RU" sz="2300" dirty="0">
                <a:latin typeface="YS Text"/>
              </a:rPr>
              <a:t>Ст. 41 Федерального Закона от 29.12.2012 № 273-ФЗ «Об Образовании в Российской Федерации» (далее — Закон) говорит о том, что охрана здоровья обучающихся включает в себя профилактику несчастных случаев с обучающимися во время пребывания в организации, осуществляющей образовательную деятельность.</a:t>
            </a:r>
            <a:br>
              <a:rPr lang="ru-RU" sz="2300" dirty="0">
                <a:latin typeface="YS Text"/>
              </a:rPr>
            </a:br>
            <a:r>
              <a:rPr lang="ru-RU" sz="2300" dirty="0">
                <a:latin typeface="YS Text"/>
              </a:rPr>
              <a:t>«Организации, осуществляющие образовательную деятельность, при реализации образовательных программ создают условия для охраны здоровья обучающихся, в том числе обеспечивают расследование и учет несчастных случаев с обучающимися во время пребывания в организации, осуществляющей образовательную деятельность» (п.4 ст.41 Закона).</a:t>
            </a:r>
            <a:br>
              <a:rPr lang="ru-RU" sz="2300" dirty="0">
                <a:latin typeface="YS Text"/>
              </a:rPr>
            </a:br>
            <a:endParaRPr lang="ru-RU" sz="2300" dirty="0">
              <a:latin typeface="YS Text"/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65F950E1-D5F5-4246-8ADD-F1A9242CB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355749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656BCE-111E-614F-B391-5E872DEC4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285"/>
            <a:ext cx="1266729" cy="11640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33FE7E-CE4C-CA41-A69E-41204C996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598" y="-70945"/>
            <a:ext cx="2184520" cy="137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4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67996-4F16-F94F-BB59-52777B282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204" y="2053404"/>
            <a:ext cx="9144000" cy="2312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YS Text"/>
              </a:rPr>
              <a:t/>
            </a:r>
            <a:br>
              <a:rPr lang="en-US" sz="2400" dirty="0">
                <a:latin typeface="YS Text"/>
              </a:rPr>
            </a:br>
            <a:r>
              <a:rPr lang="ru-RU" sz="7200" b="1" dirty="0" smtClean="0">
                <a:latin typeface="YS Text"/>
              </a:rPr>
              <a:t>СОБЛЮДАЙ   ПРАВИЛА</a:t>
            </a:r>
            <a:r>
              <a:rPr lang="ru-RU" sz="2400" dirty="0">
                <a:latin typeface="YS Text"/>
              </a:rPr>
              <a:t/>
            </a:r>
            <a:br>
              <a:rPr lang="ru-RU" sz="2400" dirty="0">
                <a:latin typeface="YS Text"/>
              </a:rPr>
            </a:br>
            <a:endParaRPr lang="ru-RU" sz="2400" dirty="0">
              <a:latin typeface="YS Text"/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65F950E1-D5F5-4246-8ADD-F1A9242CB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118" y="3772006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656BCE-111E-614F-B391-5E872DEC4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945"/>
            <a:ext cx="1266729" cy="11640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33FE7E-CE4C-CA41-A69E-41204C996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598" y="-70945"/>
            <a:ext cx="2184520" cy="137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0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{CA1AA079-8F96-8A44-9550-772BF421627F}tf10001120</Template>
  <TotalTime>1162</TotalTime>
  <Words>54</Words>
  <Application>Microsoft Office PowerPoint</Application>
  <PresentationFormat>Широкоэкранный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YS Text</vt:lpstr>
      <vt:lpstr>Office Theme</vt:lpstr>
      <vt:lpstr>Презентация PowerPoint</vt:lpstr>
      <vt:lpstr>  Обучающиеся Университета обязаны:    - овладевать теоретическими знаниями, практическими навыками и современными методами исследований по избранному направлению подготовки;  - посещать все виды учебных занятий в университете и выполнять в установленные сроки все виды заданий, предусмотренные учебными планами и образовательными программами;  - не допускать нарушений учебной дисциплины, своевременно выполнять все распоряжения и предписания руководства Университета, а также соответствующего структурного подразделения;  - Предоставить вместе с заявлением оформленный в установленном порядке обходной лист при отчислении из университета;  - поддерживать чистоту и порядок в Университете;  - нести ответственность за причинение материального ущерба Университету; соблюдать правила поведения в общественных местах;  - при неявке на занятии по уважительным причинам обучающийся обязан сообщить об этом в дирекцию института, деканат факультета и в первый день явки в Университет предоставить данные о причинах пропуска занятий.  - соблюдать настоящие Правила внутреннего распорядка и все нормативные документы, касающиеся всех вопросов жизнедеятельности, обучающихся в университете;   - соблюдать правила проживания в студенческом общежитии, санатории - профилактории;  - соблюдать Устав университета. </vt:lpstr>
      <vt:lpstr>        В пункте 3.1 правил внутреннего распорядка для обучающихся в федеральном государственном бюджетном образовательном учреждении высшего образования «РЭУ им. Г. В. Плеханова» сказано:  • бережно и аккуратно относиться к учебным и иным помещениям, оборудованию, учебным пособиям, литературе, приборам, другому имуществу Университета; • нести материальную ответственность за ущерб, причиненный имуществу Университета, в соответствии с нормами действующего законодательства; •своевременно исполнять приказы и распоряжения администрации Университета, соблюдать требования Устава Университета, настоящие Правила, Правила проживания в общежитиях, Правила пользования библиотечным фондом Университета и иные локальные нормативные акты Университета; </vt:lpstr>
      <vt:lpstr>  Так же, в договоре об образовательных услугах нашего техникума, который вы все подписывали, в пункте 2.7 написаны обязанности обучающегося, которые гласят:  2.7.1. соблюдать Устав, требования внутреннего распорядка Исполнителя, правила техники безопасности, пожарной̆ безопасности и иных локальных нормативных актов Исполнителя; 2.7.2. бережно относиться к имуществу Исполнителя. Возмещать ущерб, причинённый̆ имуществу Исполнителя, в соответствии с законодательством Российской Федерации;  2.7.3. уважительно относиться к другим обучающимся, преподавателям и иным сотрудникам Исполнителя.  </vt:lpstr>
      <vt:lpstr>За нарушение обучающимися в учебном заведении обязанностей, предусмотренных Уставом, настоящими правилами внутреннего распорядка в учебном заведении или иными локальными нормативными актами учебного заведения, к ним может быть применено одно из следующих дисциплинарных взысканий:  📌 Замечание  📌 Выговор  📌 Отчисление из учебного</vt:lpstr>
      <vt:lpstr>Презентация PowerPoint</vt:lpstr>
      <vt:lpstr> За причинение вреда имуществу техникума, вы подлежите дисциплинарной ответственности, а также можете быть привлечены к одной из мер предусмотренной законодательством: -Гражданско-правовая ответственность; -Административная ответственность; -Уголовная ответственность. За причинение материального вреда собственности техникума, студенты будут нести наказания перед администрацией, а также переданы в компетентные органы.</vt:lpstr>
      <vt:lpstr> Ст. 41 Федерального Закона от 29.12.2012 № 273-ФЗ «Об Образовании в Российской Федерации» (далее — Закон) говорит о том, что охрана здоровья обучающихся включает в себя профилактику несчастных случаев с обучающимися во время пребывания в организации, осуществляющей образовательную деятельность. «Организации, осуществляющие образовательную деятельность, при реализации образовательных программ создают условия для охраны здоровья обучающихся, в том числе обеспечивают расследование и учет несчастных случаев с обучающимися во время пребывания в организации, осуществляющей образовательную деятельность» (п.4 ст.41 Закона). </vt:lpstr>
      <vt:lpstr> СОБЛЮДАЙ   ПРАВИЛА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UVC</cp:lastModifiedBy>
  <cp:revision>9</cp:revision>
  <dcterms:created xsi:type="dcterms:W3CDTF">2022-01-31T14:37:20Z</dcterms:created>
  <dcterms:modified xsi:type="dcterms:W3CDTF">2022-11-18T10:20:12Z</dcterms:modified>
</cp:coreProperties>
</file>